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92" r:id="rId2"/>
    <p:sldMasterId id="2147483676" r:id="rId3"/>
    <p:sldMasterId id="2147483704" r:id="rId4"/>
    <p:sldMasterId id="2147483702" r:id="rId5"/>
    <p:sldMasterId id="2147483666" r:id="rId6"/>
    <p:sldMasterId id="2147483694" r:id="rId7"/>
    <p:sldMasterId id="2147483678" r:id="rId8"/>
    <p:sldMasterId id="2147483668" r:id="rId9"/>
    <p:sldMasterId id="2147483700" r:id="rId10"/>
    <p:sldMasterId id="2147483662" r:id="rId11"/>
    <p:sldMasterId id="2147483710" r:id="rId12"/>
    <p:sldMasterId id="2147483712" r:id="rId13"/>
    <p:sldMasterId id="2147483714" r:id="rId14"/>
    <p:sldMasterId id="2147483664" r:id="rId15"/>
    <p:sldMasterId id="2147483670" r:id="rId16"/>
    <p:sldMasterId id="2147483734" r:id="rId17"/>
    <p:sldMasterId id="2147483736" r:id="rId18"/>
    <p:sldMasterId id="2147483738" r:id="rId19"/>
    <p:sldMasterId id="2147483740" r:id="rId20"/>
  </p:sldMasterIdLst>
  <p:handoutMasterIdLst>
    <p:handoutMasterId r:id="rId38"/>
  </p:handoutMasterIdLst>
  <p:sldIdLst>
    <p:sldId id="257" r:id="rId21"/>
    <p:sldId id="269" r:id="rId22"/>
    <p:sldId id="271" r:id="rId23"/>
    <p:sldId id="276" r:id="rId24"/>
    <p:sldId id="258" r:id="rId25"/>
    <p:sldId id="272" r:id="rId26"/>
    <p:sldId id="274" r:id="rId27"/>
    <p:sldId id="275" r:id="rId28"/>
    <p:sldId id="268" r:id="rId29"/>
    <p:sldId id="277" r:id="rId30"/>
    <p:sldId id="262" r:id="rId31"/>
    <p:sldId id="273" r:id="rId32"/>
    <p:sldId id="266" r:id="rId33"/>
    <p:sldId id="278" r:id="rId34"/>
    <p:sldId id="263" r:id="rId35"/>
    <p:sldId id="267" r:id="rId36"/>
    <p:sldId id="279" r:id="rId37"/>
  </p:sldIdLst>
  <p:sldSz cx="9144000" cy="6858000" type="screen4x3"/>
  <p:notesSz cx="6858000" cy="9144000"/>
  <p:defaultTextStyle>
    <a:defPPr>
      <a:defRPr lang="en-US"/>
    </a:defPPr>
    <a:lvl1pPr marL="0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39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7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18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56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195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34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7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12" algn="l" defTabSz="45703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99A"/>
    <a:srgbClr val="005294"/>
    <a:srgbClr val="004F8E"/>
    <a:srgbClr val="005191"/>
    <a:srgbClr val="0E3C75"/>
    <a:srgbClr val="CA0C11"/>
    <a:srgbClr val="A40418"/>
    <a:srgbClr val="D5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64" autoAdjust="0"/>
    <p:restoredTop sz="95952" autoAdjust="0"/>
  </p:normalViewPr>
  <p:slideViewPr>
    <p:cSldViewPr snapToGrid="0" snapToObjects="1">
      <p:cViewPr varScale="1">
        <p:scale>
          <a:sx n="116" d="100"/>
          <a:sy n="116" d="100"/>
        </p:scale>
        <p:origin x="432" y="176"/>
      </p:cViewPr>
      <p:guideLst>
        <p:guide orient="horz"/>
        <p:guide pos="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presProps" Target="presProps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BD4D60-A3F8-CA41-A8F2-28791685C63F}" type="doc">
      <dgm:prSet loTypeId="urn:microsoft.com/office/officeart/2005/8/layout/chevro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9E99D3FA-A74E-A449-9525-5C7723F10A0E}">
      <dgm:prSet phldrT="[Text]"/>
      <dgm:spPr/>
      <dgm:t>
        <a:bodyPr/>
        <a:lstStyle/>
        <a:p>
          <a:r>
            <a:rPr lang="en-GB" dirty="0"/>
            <a:t>Research Plan</a:t>
          </a:r>
        </a:p>
        <a:p>
          <a:r>
            <a:rPr lang="en-GB" dirty="0"/>
            <a:t>10%</a:t>
          </a:r>
        </a:p>
      </dgm:t>
    </dgm:pt>
    <dgm:pt modelId="{6054EBB1-6672-6D40-9A88-3053046B1466}" type="parTrans" cxnId="{D6520A4F-6CA3-4C48-8323-B306F9E1BBEE}">
      <dgm:prSet/>
      <dgm:spPr/>
      <dgm:t>
        <a:bodyPr/>
        <a:lstStyle/>
        <a:p>
          <a:endParaRPr lang="en-GB"/>
        </a:p>
      </dgm:t>
    </dgm:pt>
    <dgm:pt modelId="{854E7413-7ECB-B84E-A438-DB748C9FD5EA}" type="sibTrans" cxnId="{D6520A4F-6CA3-4C48-8323-B306F9E1BBEE}">
      <dgm:prSet/>
      <dgm:spPr/>
      <dgm:t>
        <a:bodyPr/>
        <a:lstStyle/>
        <a:p>
          <a:endParaRPr lang="en-GB"/>
        </a:p>
      </dgm:t>
    </dgm:pt>
    <dgm:pt modelId="{E9B00666-67FE-A14C-A3DF-0CBD5C1051FE}">
      <dgm:prSet phldrT="[Text]"/>
      <dgm:spPr/>
      <dgm:t>
        <a:bodyPr/>
        <a:lstStyle/>
        <a:p>
          <a:r>
            <a:rPr lang="en-GB" dirty="0"/>
            <a:t>Proposal and Annotated Bibliography</a:t>
          </a:r>
        </a:p>
      </dgm:t>
    </dgm:pt>
    <dgm:pt modelId="{FCE716A6-9F4B-F341-B751-A7D1638FEFFD}" type="parTrans" cxnId="{ED11AE0A-E7FC-3840-94CA-DB0CF9BC30CD}">
      <dgm:prSet/>
      <dgm:spPr/>
      <dgm:t>
        <a:bodyPr/>
        <a:lstStyle/>
        <a:p>
          <a:endParaRPr lang="en-GB"/>
        </a:p>
      </dgm:t>
    </dgm:pt>
    <dgm:pt modelId="{2A0ED949-078B-A844-BCD5-E170A86FBD71}" type="sibTrans" cxnId="{ED11AE0A-E7FC-3840-94CA-DB0CF9BC30CD}">
      <dgm:prSet/>
      <dgm:spPr/>
      <dgm:t>
        <a:bodyPr/>
        <a:lstStyle/>
        <a:p>
          <a:endParaRPr lang="en-GB"/>
        </a:p>
      </dgm:t>
    </dgm:pt>
    <dgm:pt modelId="{11EE2349-79EE-7D49-A7AE-73BD8CA79FEE}">
      <dgm:prSet phldrT="[Text]"/>
      <dgm:spPr/>
      <dgm:t>
        <a:bodyPr/>
        <a:lstStyle/>
        <a:p>
          <a:r>
            <a:rPr lang="en-GB" dirty="0"/>
            <a:t>Due Nov. 20</a:t>
          </a:r>
        </a:p>
      </dgm:t>
    </dgm:pt>
    <dgm:pt modelId="{CFDCFAEA-09C4-7A44-B57B-D1CCEC6095DE}" type="parTrans" cxnId="{C3A7A690-7752-A545-B2C4-2CFD05DC5F54}">
      <dgm:prSet/>
      <dgm:spPr/>
      <dgm:t>
        <a:bodyPr/>
        <a:lstStyle/>
        <a:p>
          <a:endParaRPr lang="en-GB"/>
        </a:p>
      </dgm:t>
    </dgm:pt>
    <dgm:pt modelId="{662AE166-B9AF-4643-A24B-AB9AC49F0AF6}" type="sibTrans" cxnId="{C3A7A690-7752-A545-B2C4-2CFD05DC5F54}">
      <dgm:prSet/>
      <dgm:spPr/>
      <dgm:t>
        <a:bodyPr/>
        <a:lstStyle/>
        <a:p>
          <a:endParaRPr lang="en-GB"/>
        </a:p>
      </dgm:t>
    </dgm:pt>
    <dgm:pt modelId="{A647EC1E-D1D3-F048-94EB-85409253D9BB}">
      <dgm:prSet phldrT="[Text]"/>
      <dgm:spPr/>
      <dgm:t>
        <a:bodyPr/>
        <a:lstStyle/>
        <a:p>
          <a:r>
            <a:rPr lang="en-GB" dirty="0"/>
            <a:t>Research Essay</a:t>
          </a:r>
        </a:p>
        <a:p>
          <a:r>
            <a:rPr lang="en-GB" dirty="0"/>
            <a:t>25%</a:t>
          </a:r>
        </a:p>
      </dgm:t>
    </dgm:pt>
    <dgm:pt modelId="{66190028-E690-974D-907B-CCE05365B90D}" type="parTrans" cxnId="{244379DF-E1BA-6648-8BCD-7BCC13693DA4}">
      <dgm:prSet/>
      <dgm:spPr/>
      <dgm:t>
        <a:bodyPr/>
        <a:lstStyle/>
        <a:p>
          <a:endParaRPr lang="en-GB"/>
        </a:p>
      </dgm:t>
    </dgm:pt>
    <dgm:pt modelId="{27318C2B-0ACD-3747-82D6-EDD41855D2F9}" type="sibTrans" cxnId="{244379DF-E1BA-6648-8BCD-7BCC13693DA4}">
      <dgm:prSet/>
      <dgm:spPr/>
      <dgm:t>
        <a:bodyPr/>
        <a:lstStyle/>
        <a:p>
          <a:endParaRPr lang="en-GB"/>
        </a:p>
      </dgm:t>
    </dgm:pt>
    <dgm:pt modelId="{FC7A37C9-D16F-5749-BA31-70ED23031304}">
      <dgm:prSet phldrT="[Text]"/>
      <dgm:spPr/>
      <dgm:t>
        <a:bodyPr/>
        <a:lstStyle/>
        <a:p>
          <a:r>
            <a:rPr lang="en-GB" dirty="0"/>
            <a:t>Peer Review on Dec. 1/2</a:t>
          </a:r>
        </a:p>
      </dgm:t>
    </dgm:pt>
    <dgm:pt modelId="{0695D208-D8A6-6944-9ACF-E56DCC863D80}" type="parTrans" cxnId="{C2D5DD44-F552-3343-B832-1B5ADA42DFD3}">
      <dgm:prSet/>
      <dgm:spPr/>
      <dgm:t>
        <a:bodyPr/>
        <a:lstStyle/>
        <a:p>
          <a:endParaRPr lang="en-GB"/>
        </a:p>
      </dgm:t>
    </dgm:pt>
    <dgm:pt modelId="{06B7BA23-5B7B-064E-A8D5-CFD9BF8FDF21}" type="sibTrans" cxnId="{C2D5DD44-F552-3343-B832-1B5ADA42DFD3}">
      <dgm:prSet/>
      <dgm:spPr/>
      <dgm:t>
        <a:bodyPr/>
        <a:lstStyle/>
        <a:p>
          <a:endParaRPr lang="en-GB"/>
        </a:p>
      </dgm:t>
    </dgm:pt>
    <dgm:pt modelId="{68089235-8979-F641-8445-250285335FD5}">
      <dgm:prSet phldrT="[Text]"/>
      <dgm:spPr/>
      <dgm:t>
        <a:bodyPr/>
        <a:lstStyle/>
        <a:p>
          <a:r>
            <a:rPr lang="en-GB" dirty="0"/>
            <a:t>Final Version due Dec. 6 </a:t>
          </a:r>
        </a:p>
      </dgm:t>
    </dgm:pt>
    <dgm:pt modelId="{3ECF7C94-4D87-9948-9B4F-544A0D68E864}" type="parTrans" cxnId="{B16D8BC5-8E85-8D45-B2A7-70AC8E42CBD9}">
      <dgm:prSet/>
      <dgm:spPr/>
      <dgm:t>
        <a:bodyPr/>
        <a:lstStyle/>
        <a:p>
          <a:endParaRPr lang="en-GB"/>
        </a:p>
      </dgm:t>
    </dgm:pt>
    <dgm:pt modelId="{BE7062A6-CF5D-4F4A-BE9A-8DC5263F5B3D}" type="sibTrans" cxnId="{B16D8BC5-8E85-8D45-B2A7-70AC8E42CBD9}">
      <dgm:prSet/>
      <dgm:spPr/>
      <dgm:t>
        <a:bodyPr/>
        <a:lstStyle/>
        <a:p>
          <a:endParaRPr lang="en-GB"/>
        </a:p>
      </dgm:t>
    </dgm:pt>
    <dgm:pt modelId="{B779F8DA-D52C-AB49-B036-7AEF68D7A2EF}" type="pres">
      <dgm:prSet presAssocID="{8FBD4D60-A3F8-CA41-A8F2-28791685C63F}" presName="linearFlow" presStyleCnt="0">
        <dgm:presLayoutVars>
          <dgm:dir/>
          <dgm:animLvl val="lvl"/>
          <dgm:resizeHandles val="exact"/>
        </dgm:presLayoutVars>
      </dgm:prSet>
      <dgm:spPr/>
    </dgm:pt>
    <dgm:pt modelId="{6B8ECB02-BC5C-FF4C-8070-63F990EBBC43}" type="pres">
      <dgm:prSet presAssocID="{9E99D3FA-A74E-A449-9525-5C7723F10A0E}" presName="composite" presStyleCnt="0"/>
      <dgm:spPr/>
    </dgm:pt>
    <dgm:pt modelId="{11912921-A048-3D47-A2B3-F945B3E8A09A}" type="pres">
      <dgm:prSet presAssocID="{9E99D3FA-A74E-A449-9525-5C7723F10A0E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A6CFECB6-EBA2-3C40-BE96-675CD5791333}" type="pres">
      <dgm:prSet presAssocID="{9E99D3FA-A74E-A449-9525-5C7723F10A0E}" presName="descendantText" presStyleLbl="alignAcc1" presStyleIdx="0" presStyleCnt="2">
        <dgm:presLayoutVars>
          <dgm:bulletEnabled val="1"/>
        </dgm:presLayoutVars>
      </dgm:prSet>
      <dgm:spPr/>
    </dgm:pt>
    <dgm:pt modelId="{C5A8F07D-0B9E-C04F-9E7D-78DE8F59905D}" type="pres">
      <dgm:prSet presAssocID="{854E7413-7ECB-B84E-A438-DB748C9FD5EA}" presName="sp" presStyleCnt="0"/>
      <dgm:spPr/>
    </dgm:pt>
    <dgm:pt modelId="{757A98A5-493E-B94B-B031-637963865CD7}" type="pres">
      <dgm:prSet presAssocID="{A647EC1E-D1D3-F048-94EB-85409253D9BB}" presName="composite" presStyleCnt="0"/>
      <dgm:spPr/>
    </dgm:pt>
    <dgm:pt modelId="{DE4A8776-1D98-2C4B-B2C6-3AF569E50744}" type="pres">
      <dgm:prSet presAssocID="{A647EC1E-D1D3-F048-94EB-85409253D9BB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42A6BAC7-3FD7-1A43-A49E-0029AD82D441}" type="pres">
      <dgm:prSet presAssocID="{A647EC1E-D1D3-F048-94EB-85409253D9BB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DAFE3403-2B03-F747-A7C0-7572510CFF84}" type="presOf" srcId="{9E99D3FA-A74E-A449-9525-5C7723F10A0E}" destId="{11912921-A048-3D47-A2B3-F945B3E8A09A}" srcOrd="0" destOrd="0" presId="urn:microsoft.com/office/officeart/2005/8/layout/chevron2"/>
    <dgm:cxn modelId="{ED11AE0A-E7FC-3840-94CA-DB0CF9BC30CD}" srcId="{9E99D3FA-A74E-A449-9525-5C7723F10A0E}" destId="{E9B00666-67FE-A14C-A3DF-0CBD5C1051FE}" srcOrd="0" destOrd="0" parTransId="{FCE716A6-9F4B-F341-B751-A7D1638FEFFD}" sibTransId="{2A0ED949-078B-A844-BCD5-E170A86FBD71}"/>
    <dgm:cxn modelId="{C2D5DD44-F552-3343-B832-1B5ADA42DFD3}" srcId="{A647EC1E-D1D3-F048-94EB-85409253D9BB}" destId="{FC7A37C9-D16F-5749-BA31-70ED23031304}" srcOrd="0" destOrd="0" parTransId="{0695D208-D8A6-6944-9ACF-E56DCC863D80}" sibTransId="{06B7BA23-5B7B-064E-A8D5-CFD9BF8FDF21}"/>
    <dgm:cxn modelId="{D6520A4F-6CA3-4C48-8323-B306F9E1BBEE}" srcId="{8FBD4D60-A3F8-CA41-A8F2-28791685C63F}" destId="{9E99D3FA-A74E-A449-9525-5C7723F10A0E}" srcOrd="0" destOrd="0" parTransId="{6054EBB1-6672-6D40-9A88-3053046B1466}" sibTransId="{854E7413-7ECB-B84E-A438-DB748C9FD5EA}"/>
    <dgm:cxn modelId="{3E85E055-1F9A-FB4D-BA0E-BA69BEF2C447}" type="presOf" srcId="{11EE2349-79EE-7D49-A7AE-73BD8CA79FEE}" destId="{A6CFECB6-EBA2-3C40-BE96-675CD5791333}" srcOrd="0" destOrd="1" presId="urn:microsoft.com/office/officeart/2005/8/layout/chevron2"/>
    <dgm:cxn modelId="{3B4A7964-91E3-5A44-84D6-5515A9764A6E}" type="presOf" srcId="{68089235-8979-F641-8445-250285335FD5}" destId="{42A6BAC7-3FD7-1A43-A49E-0029AD82D441}" srcOrd="0" destOrd="1" presId="urn:microsoft.com/office/officeart/2005/8/layout/chevron2"/>
    <dgm:cxn modelId="{9ADBF879-CCFF-BE48-8858-5BEA4D6A75B4}" type="presOf" srcId="{E9B00666-67FE-A14C-A3DF-0CBD5C1051FE}" destId="{A6CFECB6-EBA2-3C40-BE96-675CD5791333}" srcOrd="0" destOrd="0" presId="urn:microsoft.com/office/officeart/2005/8/layout/chevron2"/>
    <dgm:cxn modelId="{C3A7A690-7752-A545-B2C4-2CFD05DC5F54}" srcId="{9E99D3FA-A74E-A449-9525-5C7723F10A0E}" destId="{11EE2349-79EE-7D49-A7AE-73BD8CA79FEE}" srcOrd="1" destOrd="0" parTransId="{CFDCFAEA-09C4-7A44-B57B-D1CCEC6095DE}" sibTransId="{662AE166-B9AF-4643-A24B-AB9AC49F0AF6}"/>
    <dgm:cxn modelId="{76088DA6-F9D1-AE4E-B0F0-E610ABFD64E6}" type="presOf" srcId="{8FBD4D60-A3F8-CA41-A8F2-28791685C63F}" destId="{B779F8DA-D52C-AB49-B036-7AEF68D7A2EF}" srcOrd="0" destOrd="0" presId="urn:microsoft.com/office/officeart/2005/8/layout/chevron2"/>
    <dgm:cxn modelId="{422E9AA7-C761-8446-ADDE-755C1A919EEC}" type="presOf" srcId="{FC7A37C9-D16F-5749-BA31-70ED23031304}" destId="{42A6BAC7-3FD7-1A43-A49E-0029AD82D441}" srcOrd="0" destOrd="0" presId="urn:microsoft.com/office/officeart/2005/8/layout/chevron2"/>
    <dgm:cxn modelId="{B16D8BC5-8E85-8D45-B2A7-70AC8E42CBD9}" srcId="{A647EC1E-D1D3-F048-94EB-85409253D9BB}" destId="{68089235-8979-F641-8445-250285335FD5}" srcOrd="1" destOrd="0" parTransId="{3ECF7C94-4D87-9948-9B4F-544A0D68E864}" sibTransId="{BE7062A6-CF5D-4F4A-BE9A-8DC5263F5B3D}"/>
    <dgm:cxn modelId="{244379DF-E1BA-6648-8BCD-7BCC13693DA4}" srcId="{8FBD4D60-A3F8-CA41-A8F2-28791685C63F}" destId="{A647EC1E-D1D3-F048-94EB-85409253D9BB}" srcOrd="1" destOrd="0" parTransId="{66190028-E690-974D-907B-CCE05365B90D}" sibTransId="{27318C2B-0ACD-3747-82D6-EDD41855D2F9}"/>
    <dgm:cxn modelId="{2347DEF1-9CC7-7A43-9243-4DE6D8CDB03C}" type="presOf" srcId="{A647EC1E-D1D3-F048-94EB-85409253D9BB}" destId="{DE4A8776-1D98-2C4B-B2C6-3AF569E50744}" srcOrd="0" destOrd="0" presId="urn:microsoft.com/office/officeart/2005/8/layout/chevron2"/>
    <dgm:cxn modelId="{382230DE-1D03-0449-A75B-8347AE2B7405}" type="presParOf" srcId="{B779F8DA-D52C-AB49-B036-7AEF68D7A2EF}" destId="{6B8ECB02-BC5C-FF4C-8070-63F990EBBC43}" srcOrd="0" destOrd="0" presId="urn:microsoft.com/office/officeart/2005/8/layout/chevron2"/>
    <dgm:cxn modelId="{8BA356B2-6189-9F4C-800A-1C6C6FD23E23}" type="presParOf" srcId="{6B8ECB02-BC5C-FF4C-8070-63F990EBBC43}" destId="{11912921-A048-3D47-A2B3-F945B3E8A09A}" srcOrd="0" destOrd="0" presId="urn:microsoft.com/office/officeart/2005/8/layout/chevron2"/>
    <dgm:cxn modelId="{5A8E67CD-C62D-EB42-BDEB-5BC82717BB6A}" type="presParOf" srcId="{6B8ECB02-BC5C-FF4C-8070-63F990EBBC43}" destId="{A6CFECB6-EBA2-3C40-BE96-675CD5791333}" srcOrd="1" destOrd="0" presId="urn:microsoft.com/office/officeart/2005/8/layout/chevron2"/>
    <dgm:cxn modelId="{C51C687E-EEFC-5646-B2EA-D8C7E1F05E35}" type="presParOf" srcId="{B779F8DA-D52C-AB49-B036-7AEF68D7A2EF}" destId="{C5A8F07D-0B9E-C04F-9E7D-78DE8F59905D}" srcOrd="1" destOrd="0" presId="urn:microsoft.com/office/officeart/2005/8/layout/chevron2"/>
    <dgm:cxn modelId="{7CC75027-7927-F14F-AB3F-6850F77DBD67}" type="presParOf" srcId="{B779F8DA-D52C-AB49-B036-7AEF68D7A2EF}" destId="{757A98A5-493E-B94B-B031-637963865CD7}" srcOrd="2" destOrd="0" presId="urn:microsoft.com/office/officeart/2005/8/layout/chevron2"/>
    <dgm:cxn modelId="{8245BBB8-6306-5548-8A41-680267277561}" type="presParOf" srcId="{757A98A5-493E-B94B-B031-637963865CD7}" destId="{DE4A8776-1D98-2C4B-B2C6-3AF569E50744}" srcOrd="0" destOrd="0" presId="urn:microsoft.com/office/officeart/2005/8/layout/chevron2"/>
    <dgm:cxn modelId="{6F62CDAF-E487-A74F-A244-DE02A6F7E9A2}" type="presParOf" srcId="{757A98A5-493E-B94B-B031-637963865CD7}" destId="{42A6BAC7-3FD7-1A43-A49E-0029AD82D44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12921-A048-3D47-A2B3-F945B3E8A09A}">
      <dsp:nvSpPr>
        <dsp:cNvPr id="0" name=""/>
        <dsp:cNvSpPr/>
      </dsp:nvSpPr>
      <dsp:spPr>
        <a:xfrm rot="5400000">
          <a:off x="-354127" y="357543"/>
          <a:ext cx="2360847" cy="165259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Research Plan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10%</a:t>
          </a:r>
        </a:p>
      </dsp:txBody>
      <dsp:txXfrm rot="-5400000">
        <a:off x="1" y="829713"/>
        <a:ext cx="1652593" cy="708254"/>
      </dsp:txXfrm>
    </dsp:sp>
    <dsp:sp modelId="{A6CFECB6-EBA2-3C40-BE96-675CD5791333}">
      <dsp:nvSpPr>
        <dsp:cNvPr id="0" name=""/>
        <dsp:cNvSpPr/>
      </dsp:nvSpPr>
      <dsp:spPr>
        <a:xfrm rot="5400000">
          <a:off x="4201363" y="-2545353"/>
          <a:ext cx="1534550" cy="66320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Proposal and Annotated Bibliography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Due Nov. 20</a:t>
          </a:r>
        </a:p>
      </dsp:txBody>
      <dsp:txXfrm rot="-5400000">
        <a:off x="1652593" y="78328"/>
        <a:ext cx="6557180" cy="1384728"/>
      </dsp:txXfrm>
    </dsp:sp>
    <dsp:sp modelId="{DE4A8776-1D98-2C4B-B2C6-3AF569E50744}">
      <dsp:nvSpPr>
        <dsp:cNvPr id="0" name=""/>
        <dsp:cNvSpPr/>
      </dsp:nvSpPr>
      <dsp:spPr>
        <a:xfrm rot="5400000">
          <a:off x="-354127" y="2433811"/>
          <a:ext cx="2360847" cy="1652593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Research Essay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25%</a:t>
          </a:r>
        </a:p>
      </dsp:txBody>
      <dsp:txXfrm rot="-5400000">
        <a:off x="1" y="2905981"/>
        <a:ext cx="1652593" cy="708254"/>
      </dsp:txXfrm>
    </dsp:sp>
    <dsp:sp modelId="{42A6BAC7-3FD7-1A43-A49E-0029AD82D441}">
      <dsp:nvSpPr>
        <dsp:cNvPr id="0" name=""/>
        <dsp:cNvSpPr/>
      </dsp:nvSpPr>
      <dsp:spPr>
        <a:xfrm rot="5400000">
          <a:off x="4201363" y="-469086"/>
          <a:ext cx="1534550" cy="66320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Peer Review on Dec. 1/2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200" kern="1200" dirty="0"/>
            <a:t>Final Version due Dec. 6 </a:t>
          </a:r>
        </a:p>
      </dsp:txBody>
      <dsp:txXfrm rot="-5400000">
        <a:off x="1652593" y="2154595"/>
        <a:ext cx="6557180" cy="1384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C6BF-855C-1F4B-8DBD-06C607AD78B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32809-CFA6-4740-90F9-9C01B81C3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0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1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9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3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8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2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47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2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83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50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26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33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744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8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6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0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2039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1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89000" y="1054102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89000" y="2392366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1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0599A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5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2611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0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09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1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7176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3043238"/>
            <a:ext cx="6261100" cy="315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191944" rtl="0" eaLnBrk="1" latinLnBrk="0" hangingPunct="1">
        <a:spcBef>
          <a:spcPct val="0"/>
        </a:spcBef>
        <a:buNone/>
        <a:defRPr sz="2800" kern="1200">
          <a:solidFill>
            <a:srgbClr val="005191"/>
          </a:solidFill>
          <a:latin typeface="+mj-lt"/>
          <a:ea typeface="+mj-ea"/>
          <a:cs typeface="+mj-cs"/>
        </a:defRPr>
      </a:lvl1pPr>
    </p:titleStyle>
    <p:bodyStyle>
      <a:lvl1pPr marL="143959" indent="-143959" algn="l" defTabSz="19194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11910" indent="-119965" algn="l" defTabSz="191944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479861" indent="-95972" algn="l" defTabSz="19194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71806" indent="-95972" algn="l" defTabSz="191944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3750" indent="-95972" algn="l" defTabSz="191944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5695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47639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39583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31528" indent="-95972" algn="l" defTabSz="191944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194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3889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5834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7778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59722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1667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3611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5555" algn="l" defTabSz="19194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1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4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1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1196975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522538"/>
            <a:ext cx="6261100" cy="292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 cap="none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C+M_04180_UnveilingMatPage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4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+M_04180_UnveilingMatPages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0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8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2052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7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C+M_04180_UnveilingMatPages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1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C+M_04180_UnveilingMat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78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86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4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927100" y="774700"/>
            <a:ext cx="4127500" cy="261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1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5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57200" y="3957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7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039" rtl="0" eaLnBrk="1" latinLnBrk="0" hangingPunct="1">
        <a:spcBef>
          <a:spcPct val="0"/>
        </a:spcBef>
        <a:buNone/>
        <a:defRPr sz="3600" kern="1200" cap="all">
          <a:solidFill>
            <a:srgbClr val="005294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60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1"/>
            <a:ext cx="6604000" cy="382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82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7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4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UC+M_04180_UnveilingMat8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04900" y="706438"/>
            <a:ext cx="6261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032000"/>
            <a:ext cx="6261100" cy="415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5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C+M_04180_UnveilingMat9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073400" y="858838"/>
            <a:ext cx="54737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3073400" y="2197102"/>
            <a:ext cx="5473700" cy="33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8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l" defTabSz="457039" rtl="0" eaLnBrk="1" latinLnBrk="0" hangingPunct="1">
        <a:spcBef>
          <a:spcPct val="0"/>
        </a:spcBef>
        <a:buNone/>
        <a:defRPr sz="2800" kern="1200">
          <a:solidFill>
            <a:srgbClr val="0E3C75"/>
          </a:solidFill>
          <a:latin typeface="+mj-lt"/>
          <a:ea typeface="+mj-ea"/>
          <a:cs typeface="+mj-cs"/>
        </a:defRPr>
      </a:lvl1pPr>
    </p:titleStyle>
    <p:bodyStyle>
      <a:lvl1pPr marL="342779" indent="-34277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88" indent="-285650" algn="l" defTabSz="45703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598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36" indent="-228520" algn="l" defTabSz="457039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6" indent="-228520" algn="l" defTabSz="45703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6CDA-43BE-9541-9826-37D2B637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essay</a:t>
            </a:r>
          </a:p>
        </p:txBody>
      </p:sp>
    </p:spTree>
    <p:extLst>
      <p:ext uri="{BB962C8B-B14F-4D97-AF65-F5344CB8AC3E}">
        <p14:creationId xmlns:p14="http://schemas.microsoft.com/office/powerpoint/2010/main" val="2626459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FF12-2158-7944-81D6-E0FEEFB9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finding articles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730EA-8EAD-7542-95C1-A5F14C0B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 Use filters: limit search to pub date, kind of document, full text </a:t>
            </a:r>
          </a:p>
          <a:p>
            <a:r>
              <a:rPr lang="en-US" dirty="0"/>
              <a:t> Keyword search: accessibility; university campus; disabled students; universal design</a:t>
            </a:r>
          </a:p>
          <a:p>
            <a:r>
              <a:rPr lang="en-US" dirty="0"/>
              <a:t> Read for speed: start with the intro and conclusion, identify keywords and scan the text for them.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Check out the working bibliography in Module 8!</a:t>
            </a:r>
          </a:p>
        </p:txBody>
      </p:sp>
    </p:spTree>
    <p:extLst>
      <p:ext uri="{BB962C8B-B14F-4D97-AF65-F5344CB8AC3E}">
        <p14:creationId xmlns:p14="http://schemas.microsoft.com/office/powerpoint/2010/main" val="82388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C7A6-0276-1E4C-9DC8-9D17F89E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further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347B4-E48E-954B-9C6C-D9F7CF4A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Please review both the assignment description and the sample research plan.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WW</a:t>
            </a:r>
            <a:r>
              <a:rPr lang="en-US" dirty="0"/>
              <a:t> Chapter 2.8 on annotated bibliographies</a:t>
            </a:r>
          </a:p>
          <a:p>
            <a:pPr marL="0" indent="0">
              <a:buNone/>
            </a:pPr>
            <a:r>
              <a:rPr lang="en-US" i="1" dirty="0"/>
              <a:t>WW</a:t>
            </a:r>
            <a:r>
              <a:rPr lang="en-US" dirty="0"/>
              <a:t> Chapter 4.5 on undergraduate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research consultations with me will focus on the research plan assignment.</a:t>
            </a:r>
          </a:p>
        </p:txBody>
      </p:sp>
    </p:spTree>
    <p:extLst>
      <p:ext uri="{BB962C8B-B14F-4D97-AF65-F5344CB8AC3E}">
        <p14:creationId xmlns:p14="http://schemas.microsoft.com/office/powerpoint/2010/main" val="319828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99A22-2577-3C4B-8869-4605BB74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Essay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DCB8B-5F3D-9843-ABF8-06E3B369A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For your major paper, you will investigate a topic and develop a research question relevant to the course design project.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Remember, you already came up with a potential topic in Module 3. Now it’s time to develop that topic further.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0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0A21-53BD-724F-8CFD-088908F4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4" y="552202"/>
            <a:ext cx="6261100" cy="1143000"/>
          </a:xfrm>
        </p:spPr>
        <p:txBody>
          <a:bodyPr/>
          <a:lstStyle/>
          <a:p>
            <a:r>
              <a:rPr lang="en-US" dirty="0"/>
              <a:t>Research Essay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8F55B-C679-6F4F-B6AC-E10DC15AD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54" y="2032001"/>
            <a:ext cx="8460954" cy="3822700"/>
          </a:xfrm>
        </p:spPr>
        <p:txBody>
          <a:bodyPr>
            <a:normAutofit/>
          </a:bodyPr>
          <a:lstStyle/>
          <a:p>
            <a:r>
              <a:rPr lang="en-GB" dirty="0"/>
              <a:t> 1200-1500 words (roughly 4-5 pages, not including bibliography) </a:t>
            </a:r>
          </a:p>
          <a:p>
            <a:r>
              <a:rPr lang="en-GB" dirty="0"/>
              <a:t> Formal academic style, using ENGR 110 Style Sheet</a:t>
            </a:r>
          </a:p>
          <a:p>
            <a:r>
              <a:rPr lang="en-GB" dirty="0"/>
              <a:t> Arguable thesis statement on a defined topic, supported with credible evidence</a:t>
            </a:r>
          </a:p>
          <a:p>
            <a:r>
              <a:rPr lang="en-GB" dirty="0"/>
              <a:t> 5 credible, relevant, and timely academic sources. </a:t>
            </a:r>
          </a:p>
          <a:p>
            <a:r>
              <a:rPr lang="en-GB" dirty="0"/>
              <a:t> Uses IEEE style correctly and consistently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2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3F1E-8B0F-484D-89A7-AD570144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Essay – 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5DFD2-97B0-B947-A8A7-F7B19E73B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Review your research plan: what did you propose?</a:t>
            </a:r>
          </a:p>
          <a:p>
            <a:r>
              <a:rPr lang="en-US" dirty="0"/>
              <a:t> Categorize your research notes</a:t>
            </a:r>
          </a:p>
          <a:p>
            <a:r>
              <a:rPr lang="en-US" dirty="0"/>
              <a:t> Use the “path” in your draft thesis to create sections</a:t>
            </a:r>
          </a:p>
          <a:p>
            <a:r>
              <a:rPr lang="en-US" dirty="0"/>
              <a:t> Create an outline</a:t>
            </a:r>
          </a:p>
        </p:txBody>
      </p:sp>
    </p:spTree>
    <p:extLst>
      <p:ext uri="{BB962C8B-B14F-4D97-AF65-F5344CB8AC3E}">
        <p14:creationId xmlns:p14="http://schemas.microsoft.com/office/powerpoint/2010/main" val="495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43BAAA6-DD77-4441-8FEC-5A518A20BBEC}"/>
              </a:ext>
            </a:extLst>
          </p:cNvPr>
          <p:cNvSpPr txBox="1"/>
          <p:nvPr/>
        </p:nvSpPr>
        <p:spPr>
          <a:xfrm>
            <a:off x="5938092" y="522690"/>
            <a:ext cx="25559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 sure where to start? Take another look the “Writing Process” ppt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DFE05-2595-D542-B5D4-D5EBA59E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1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90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6F8-186E-C64F-8828-FBAED464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 to help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D7C6E-9790-5D43-AB59-0B0EEF297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Me! </a:t>
            </a:r>
          </a:p>
          <a:p>
            <a:r>
              <a:rPr lang="en-US" dirty="0"/>
              <a:t> Working bibliography in Module 8 and Course Reserve in library</a:t>
            </a:r>
          </a:p>
          <a:p>
            <a:r>
              <a:rPr lang="en-US" dirty="0"/>
              <a:t> Centre for Academic Communication - keep in mind that they are very busy at the end of the semester so book in </a:t>
            </a:r>
            <a:r>
              <a:rPr lang="en-US" b="1" dirty="0"/>
              <a:t>now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413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24E8-F132-1646-BAD2-1C155D870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B69DA-6038-FA48-9821-CA431EF16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1: Research Plan (Proposal and Annotated Bibliography)</a:t>
            </a:r>
          </a:p>
          <a:p>
            <a:pPr marL="0" indent="0">
              <a:buNone/>
            </a:pPr>
            <a:r>
              <a:rPr lang="en-US" dirty="0"/>
              <a:t>Step 2: Research Essay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You’ll need a proper draft by Dec 1/2 for the in-class </a:t>
            </a:r>
            <a:r>
              <a:rPr lang="en-US"/>
              <a:t>peer review.</a:t>
            </a:r>
          </a:p>
        </p:txBody>
      </p:sp>
    </p:spTree>
    <p:extLst>
      <p:ext uri="{BB962C8B-B14F-4D97-AF65-F5344CB8AC3E}">
        <p14:creationId xmlns:p14="http://schemas.microsoft.com/office/powerpoint/2010/main" val="396623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46731-5DD0-2745-8356-131CC101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062804-BA39-E243-8CD7-77ECD642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a research essay?</a:t>
            </a:r>
          </a:p>
          <a:p>
            <a:r>
              <a:rPr lang="en-US" dirty="0"/>
              <a:t> Research Plan and Annotated Bibliography</a:t>
            </a:r>
          </a:p>
          <a:p>
            <a:r>
              <a:rPr lang="en-US" dirty="0"/>
              <a:t> Research Essay Assignment</a:t>
            </a:r>
          </a:p>
          <a:p>
            <a:r>
              <a:rPr lang="en-US" dirty="0"/>
              <a:t> Next steps</a:t>
            </a:r>
          </a:p>
        </p:txBody>
      </p:sp>
    </p:spTree>
    <p:extLst>
      <p:ext uri="{BB962C8B-B14F-4D97-AF65-F5344CB8AC3E}">
        <p14:creationId xmlns:p14="http://schemas.microsoft.com/office/powerpoint/2010/main" val="293230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B493-0C0C-DB47-9366-B850551E6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01" y="661702"/>
            <a:ext cx="6261100" cy="1143000"/>
          </a:xfrm>
        </p:spPr>
        <p:txBody>
          <a:bodyPr/>
          <a:lstStyle/>
          <a:p>
            <a:r>
              <a:rPr lang="en-US" dirty="0"/>
              <a:t>What is a research essay?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70F84-042D-F549-BFF3-64D54FBE2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01" y="2032001"/>
            <a:ext cx="5700893" cy="38227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Originally a meditation, occasionally personal, on a particular topic, as found in 16</a:t>
            </a:r>
            <a:r>
              <a:rPr lang="en-US" baseline="30000" dirty="0"/>
              <a:t>th</a:t>
            </a:r>
            <a:r>
              <a:rPr lang="en-US" dirty="0"/>
              <a:t>-century inventor Michel de Montaigne’s </a:t>
            </a:r>
            <a:r>
              <a:rPr lang="en-US" i="1" dirty="0" err="1"/>
              <a:t>Essais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university, we write to learn about a particular topic.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Michel de Montaigne - Wikipedia">
            <a:extLst>
              <a:ext uri="{FF2B5EF4-FFF2-40B4-BE49-F238E27FC236}">
                <a16:creationId xmlns:a16="http://schemas.microsoft.com/office/drawing/2014/main" id="{D5F0ABF8-CDA6-D449-90AE-3E8044BD8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501" y="1160864"/>
            <a:ext cx="1987443" cy="271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ssay concerning Human Understanding, 1718. | Essay, In writing,  Understanding">
            <a:extLst>
              <a:ext uri="{FF2B5EF4-FFF2-40B4-BE49-F238E27FC236}">
                <a16:creationId xmlns:a16="http://schemas.microsoft.com/office/drawing/2014/main" id="{1303FF53-4DA4-C846-B9EB-779CA9E88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94" y="3984663"/>
            <a:ext cx="3547606" cy="28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6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F089-700D-7442-86D0-4441876F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research essay?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67373-F3AD-E94A-AFF6-A035EFAC6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Leads the target audience through an argument supported by evidence in order to reach a conclusion/recommendation/new insight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research essay does 2 things: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Offers a fair and accurate summary of another author(s)’ work.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Clarifies whether you agree or disagree with the text(s) you are responding to</a:t>
            </a:r>
          </a:p>
        </p:txBody>
      </p:sp>
    </p:spTree>
    <p:extLst>
      <p:ext uri="{BB962C8B-B14F-4D97-AF65-F5344CB8AC3E}">
        <p14:creationId xmlns:p14="http://schemas.microsoft.com/office/powerpoint/2010/main" val="2105040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C93F-389B-F144-BF34-C66AD7BC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90" y="564614"/>
            <a:ext cx="6980410" cy="1143000"/>
          </a:xfrm>
        </p:spPr>
        <p:txBody>
          <a:bodyPr/>
          <a:lstStyle/>
          <a:p>
            <a:r>
              <a:rPr lang="en-US" dirty="0"/>
              <a:t>Overview of the Research Plan and Essay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3094095-ED1D-E54B-8056-EAC74B722B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795533"/>
              </p:ext>
            </p:extLst>
          </p:nvPr>
        </p:nvGraphicFramePr>
        <p:xfrm>
          <a:off x="473725" y="1707614"/>
          <a:ext cx="8284685" cy="4443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029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0416-D6C5-414C-BBCB-62F17F32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Plan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814C8-7ECF-0C42-957C-D3D080F30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 parts to the Research Plan:</a:t>
            </a:r>
          </a:p>
          <a:p>
            <a:r>
              <a:rPr lang="en-US" dirty="0"/>
              <a:t> Proposal (1-2 paragraphs/250 words)</a:t>
            </a:r>
          </a:p>
          <a:p>
            <a:r>
              <a:rPr lang="en-US" dirty="0"/>
              <a:t> Annotated bibliography (3 sources)</a:t>
            </a:r>
          </a:p>
        </p:txBody>
      </p:sp>
    </p:spTree>
    <p:extLst>
      <p:ext uri="{BB962C8B-B14F-4D97-AF65-F5344CB8AC3E}">
        <p14:creationId xmlns:p14="http://schemas.microsoft.com/office/powerpoint/2010/main" val="162930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B6F4-9D8A-4849-AC99-C68527CE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 research proposal?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56CA5-5A4F-AB46-A888-A65E29F1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formal proposal that describes your topic and focus for the essay. It should include</a:t>
            </a:r>
          </a:p>
          <a:p>
            <a:r>
              <a:rPr lang="en-US" dirty="0"/>
              <a:t> your research question</a:t>
            </a:r>
          </a:p>
          <a:p>
            <a:r>
              <a:rPr lang="en-US" dirty="0"/>
              <a:t> provide context</a:t>
            </a:r>
          </a:p>
          <a:p>
            <a:r>
              <a:rPr lang="en-US" dirty="0"/>
              <a:t> include properly cited evidence</a:t>
            </a:r>
          </a:p>
          <a:p>
            <a:r>
              <a:rPr lang="en-US" dirty="0"/>
              <a:t> draft thesis statement (if you know it)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Depending on the length of your research paper, a proposal can between 1-20 pages!</a:t>
            </a:r>
          </a:p>
        </p:txBody>
      </p:sp>
    </p:spTree>
    <p:extLst>
      <p:ext uri="{BB962C8B-B14F-4D97-AF65-F5344CB8AC3E}">
        <p14:creationId xmlns:p14="http://schemas.microsoft.com/office/powerpoint/2010/main" val="133082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E3A6-E99E-B145-8F49-DDA4978E0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an annotated bibliography?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3FA4C-62AC-0946-ADE9-71A3202F0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 research document that consists of a list of citations followed by a short summary and evaluation of each source.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Consists of 2 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Proper IEEE citation.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Short paragraph that a) evaluates authority of writer, b) summarizes the article’s content, and c) explains how this text illuminates your research topic.</a:t>
            </a:r>
          </a:p>
        </p:txBody>
      </p:sp>
    </p:spTree>
    <p:extLst>
      <p:ext uri="{BB962C8B-B14F-4D97-AF65-F5344CB8AC3E}">
        <p14:creationId xmlns:p14="http://schemas.microsoft.com/office/powerpoint/2010/main" val="401949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erson, indoor, computer, person&#10;&#10;Description automatically generated">
            <a:extLst>
              <a:ext uri="{FF2B5EF4-FFF2-40B4-BE49-F238E27FC236}">
                <a16:creationId xmlns:a16="http://schemas.microsoft.com/office/drawing/2014/main" id="{E4618527-B6D2-FB4D-877A-9123DD493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636" y="148115"/>
            <a:ext cx="4409016" cy="61094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E186C6-C619-3947-BB4F-AF3F1F6EECB6}"/>
              </a:ext>
            </a:extLst>
          </p:cNvPr>
          <p:cNvSpPr txBox="1"/>
          <p:nvPr/>
        </p:nvSpPr>
        <p:spPr>
          <a:xfrm>
            <a:off x="5076747" y="1751682"/>
            <a:ext cx="3668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your academic source material carefully, especially you suspect that outside influences have biased the evidence.</a:t>
            </a:r>
          </a:p>
        </p:txBody>
      </p:sp>
    </p:spTree>
    <p:extLst>
      <p:ext uri="{BB962C8B-B14F-4D97-AF65-F5344CB8AC3E}">
        <p14:creationId xmlns:p14="http://schemas.microsoft.com/office/powerpoint/2010/main" val="2109088738"/>
      </p:ext>
    </p:extLst>
  </p:cSld>
  <p:clrMapOvr>
    <a:masterClrMapping/>
  </p:clrMapOvr>
</p:sld>
</file>

<file path=ppt/theme/theme1.xml><?xml version="1.0" encoding="utf-8"?>
<a:theme xmlns:a="http://schemas.openxmlformats.org/drawingml/2006/main" name="UVic Edge titl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BFC73727-9F21-1749-A563-B11871665D3C}"/>
    </a:ext>
  </a:extLst>
</a:theme>
</file>

<file path=ppt/theme/theme10.xml><?xml version="1.0" encoding="utf-8"?>
<a:theme xmlns:a="http://schemas.openxmlformats.org/drawingml/2006/main" name="UVic Edge content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508DDA9-3FD9-7E4A-AC91-413704A672B1}"/>
    </a:ext>
  </a:extLst>
</a:theme>
</file>

<file path=ppt/theme/theme11.xml><?xml version="1.0" encoding="utf-8"?>
<a:theme xmlns:a="http://schemas.openxmlformats.org/drawingml/2006/main" name="UVic Edge content 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F1B60B8-BF0E-B04C-AA62-2E62A7E7F028}"/>
    </a:ext>
  </a:extLst>
</a:theme>
</file>

<file path=ppt/theme/theme12.xml><?xml version="1.0" encoding="utf-8"?>
<a:theme xmlns:a="http://schemas.openxmlformats.org/drawingml/2006/main" name="UVic Edge content 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30B39C16-F00C-2145-A72E-046E1C4373EA}"/>
    </a:ext>
  </a:extLst>
</a:theme>
</file>

<file path=ppt/theme/theme13.xml><?xml version="1.0" encoding="utf-8"?>
<a:theme xmlns:a="http://schemas.openxmlformats.org/drawingml/2006/main" name="UVic Edge content 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7698EDC-330D-FA41-8B1D-E45D111F8396}"/>
    </a:ext>
  </a:extLst>
</a:theme>
</file>

<file path=ppt/theme/theme14.xml><?xml version="1.0" encoding="utf-8"?>
<a:theme xmlns:a="http://schemas.openxmlformats.org/drawingml/2006/main" name="UVic Edge content 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CA78E90-F553-F246-A197-66E578B56BD3}"/>
    </a:ext>
  </a:extLst>
</a:theme>
</file>

<file path=ppt/theme/theme15.xml><?xml version="1.0" encoding="utf-8"?>
<a:theme xmlns:a="http://schemas.openxmlformats.org/drawingml/2006/main" name="UVic Edge content 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26968D2-9799-0F4F-8EDD-09E0B6185987}"/>
    </a:ext>
  </a:extLst>
</a:theme>
</file>

<file path=ppt/theme/theme16.xml><?xml version="1.0" encoding="utf-8"?>
<a:theme xmlns:a="http://schemas.openxmlformats.org/drawingml/2006/main" name="UVic Edge content 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018B42D-EF32-624F-817D-EB3362D3C155}"/>
    </a:ext>
  </a:extLst>
</a:theme>
</file>

<file path=ppt/theme/theme1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2AE6E057-F16C-A84F-A180-6D56667EDBB8}"/>
    </a:ext>
  </a:extLst>
</a:theme>
</file>

<file path=ppt/theme/theme1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B86F86C-84C5-9544-BD83-8C706D7C5472}"/>
    </a:ext>
  </a:extLst>
</a:theme>
</file>

<file path=ppt/theme/theme1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81321F4-F37F-6D4D-A613-BACFDC818FB4}"/>
    </a:ext>
  </a:extLst>
</a:theme>
</file>

<file path=ppt/theme/theme2.xml><?xml version="1.0" encoding="utf-8"?>
<a:theme xmlns:a="http://schemas.openxmlformats.org/drawingml/2006/main" name="UVic Edge title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5D6F4428-5E3D-D44B-B4F9-104A6C435B9F}"/>
    </a:ext>
  </a:extLst>
</a:theme>
</file>

<file path=ppt/theme/theme20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E80F4506-9599-2541-8FB0-511DF4FB052D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Vic Edge title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CBD36921-B469-4449-9992-FB031A203E46}"/>
    </a:ext>
  </a:extLst>
</a:theme>
</file>

<file path=ppt/theme/theme4.xml><?xml version="1.0" encoding="utf-8"?>
<a:theme xmlns:a="http://schemas.openxmlformats.org/drawingml/2006/main" name="UVic Edge title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9B2CA609-AE6C-F64C-94B8-6EDA0179A33D}"/>
    </a:ext>
  </a:extLst>
</a:theme>
</file>

<file path=ppt/theme/theme5.xml><?xml version="1.0" encoding="utf-8"?>
<a:theme xmlns:a="http://schemas.openxmlformats.org/drawingml/2006/main" name="UVic Edge title 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F4E8515C-2510-854B-8CA2-E4A2CFED1FC6}"/>
    </a:ext>
  </a:extLst>
</a:theme>
</file>

<file path=ppt/theme/theme6.xml><?xml version="1.0" encoding="utf-8"?>
<a:theme xmlns:a="http://schemas.openxmlformats.org/drawingml/2006/main" name="UVic Edge content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C411CD0-199A-CF4D-AC85-6F2CB0FF882B}"/>
    </a:ext>
  </a:extLst>
</a:theme>
</file>

<file path=ppt/theme/theme7.xml><?xml version="1.0" encoding="utf-8"?>
<a:theme xmlns:a="http://schemas.openxmlformats.org/drawingml/2006/main" name="UVic Edge content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00316FB1-73BF-A542-A6F4-CB0AE3905367}"/>
    </a:ext>
  </a:extLst>
</a:theme>
</file>

<file path=ppt/theme/theme8.xml><?xml version="1.0" encoding="utf-8"?>
<a:theme xmlns:a="http://schemas.openxmlformats.org/drawingml/2006/main" name="UVic Edge content 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6D6410F8-59F2-4240-AB9B-1F44B1C2AAD9}"/>
    </a:ext>
  </a:extLst>
</a:theme>
</file>

<file path=ppt/theme/theme9.xml><?xml version="1.0" encoding="utf-8"?>
<a:theme xmlns:a="http://schemas.openxmlformats.org/drawingml/2006/main" name="UVic Edge content 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VicEdge_PowerPointTemplate" id="{B456EDEA-7E3C-9D41-A920-2049BFA95B44}" vid="{D458B046-4B19-4C43-8EB9-459A68BB97D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UVic Edge title 1</Template>
  <TotalTime>8380</TotalTime>
  <Words>667</Words>
  <Application>Microsoft Macintosh PowerPoint</Application>
  <PresentationFormat>On-screen Show (4:3)</PresentationFormat>
  <Paragraphs>82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17</vt:i4>
      </vt:variant>
    </vt:vector>
  </HeadingPairs>
  <TitlesOfParts>
    <vt:vector size="39" baseType="lpstr">
      <vt:lpstr>Arial</vt:lpstr>
      <vt:lpstr>Calibri</vt:lpstr>
      <vt:lpstr>UVic Edge title 1</vt:lpstr>
      <vt:lpstr>UVic Edge title 2</vt:lpstr>
      <vt:lpstr>UVic Edge title 3</vt:lpstr>
      <vt:lpstr>UVic Edge title 4</vt:lpstr>
      <vt:lpstr>UVic Edge title 5</vt:lpstr>
      <vt:lpstr>UVic Edge content 1</vt:lpstr>
      <vt:lpstr>UVic Edge content 2</vt:lpstr>
      <vt:lpstr>UVic Edge content 3</vt:lpstr>
      <vt:lpstr>UVic Edge content 4</vt:lpstr>
      <vt:lpstr>UVic Edge content 5</vt:lpstr>
      <vt:lpstr>UVic Edge content 6</vt:lpstr>
      <vt:lpstr>UVic Edge content 7</vt:lpstr>
      <vt:lpstr>UVic Edge content 8</vt:lpstr>
      <vt:lpstr>UVic Edge content 9</vt:lpstr>
      <vt:lpstr>UVic Edge content 10</vt:lpstr>
      <vt:lpstr>UVic Edge content 11</vt:lpstr>
      <vt:lpstr>Custom Design</vt:lpstr>
      <vt:lpstr>1_Custom Design</vt:lpstr>
      <vt:lpstr>2_Custom Design</vt:lpstr>
      <vt:lpstr>3_Custom Design</vt:lpstr>
      <vt:lpstr>Research essay</vt:lpstr>
      <vt:lpstr>Overview</vt:lpstr>
      <vt:lpstr>What is a research essay?</vt:lpstr>
      <vt:lpstr>What is a research essay?</vt:lpstr>
      <vt:lpstr>Overview of the Research Plan and Essay</vt:lpstr>
      <vt:lpstr>Research Plan Assignment</vt:lpstr>
      <vt:lpstr>What goes into a research proposal?</vt:lpstr>
      <vt:lpstr>What’s an annotated bibliography?</vt:lpstr>
      <vt:lpstr>PowerPoint Presentation</vt:lpstr>
      <vt:lpstr>Tips for finding articles</vt:lpstr>
      <vt:lpstr>For further information</vt:lpstr>
      <vt:lpstr>Research Essay Assignment</vt:lpstr>
      <vt:lpstr>Research Essay Requirements</vt:lpstr>
      <vt:lpstr>Research Essay – First steps</vt:lpstr>
      <vt:lpstr>PowerPoint Presentation</vt:lpstr>
      <vt:lpstr>Other resources to help you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Plan and essay</dc:title>
  <dc:creator>Katherine Skipsey</dc:creator>
  <cp:lastModifiedBy>Katherine Skipsey</cp:lastModifiedBy>
  <cp:revision>16</cp:revision>
  <dcterms:created xsi:type="dcterms:W3CDTF">2020-10-22T02:14:57Z</dcterms:created>
  <dcterms:modified xsi:type="dcterms:W3CDTF">2021-10-27T20:16:13Z</dcterms:modified>
</cp:coreProperties>
</file>